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71A66A-F3CC-45BE-8F57-959441BA628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DC4950-2BDD-4F63-BEC0-8A31C4A568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Commas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CCU Writing Center Tutorial</a:t>
            </a:r>
            <a:endParaRPr lang="en-US" dirty="0"/>
          </a:p>
        </p:txBody>
      </p:sp>
      <p:pic>
        <p:nvPicPr>
          <p:cNvPr id="9" name="~PP3874.WAV">
            <a:hlinkClick r:id="" action="ppaction://media"/>
          </p:cNvPr>
          <p:cNvPicPr>
            <a:picLocks noRot="1" noChangeAspect="1"/>
          </p:cNvPicPr>
          <p:nvPr>
            <a:wavAudioFile r:embed="rId1" name="~PP3874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991600" cy="4525963"/>
          </a:xfrm>
        </p:spPr>
        <p:txBody>
          <a:bodyPr/>
          <a:lstStyle/>
          <a:p>
            <a:r>
              <a:rPr lang="en-US" dirty="0" smtClean="0"/>
              <a:t>The teacher </a:t>
            </a:r>
            <a:r>
              <a:rPr lang="en-US" dirty="0" smtClean="0">
                <a:solidFill>
                  <a:srgbClr val="C00000"/>
                </a:solidFill>
              </a:rPr>
              <a:t>who taught me the most about history </a:t>
            </a:r>
            <a:r>
              <a:rPr lang="en-US" dirty="0" smtClean="0"/>
              <a:t>was Ms. Thomas. (Essential)</a:t>
            </a:r>
          </a:p>
          <a:p>
            <a:r>
              <a:rPr lang="en-US" dirty="0" smtClean="0"/>
              <a:t>The car </a:t>
            </a:r>
            <a:r>
              <a:rPr lang="en-US" dirty="0" smtClean="0">
                <a:solidFill>
                  <a:srgbClr val="C00000"/>
                </a:solidFill>
              </a:rPr>
              <a:t>that I bought yesterday </a:t>
            </a:r>
            <a:r>
              <a:rPr lang="en-US" dirty="0" smtClean="0"/>
              <a:t>had to be repaired today. (Essential)</a:t>
            </a:r>
          </a:p>
          <a:p>
            <a:r>
              <a:rPr lang="en-US" dirty="0" smtClean="0"/>
              <a:t>Argon</a:t>
            </a:r>
            <a:r>
              <a:rPr lang="en-US" dirty="0" smtClean="0">
                <a:solidFill>
                  <a:srgbClr val="C00000"/>
                </a:solidFill>
              </a:rPr>
              <a:t>, which is one of the noble gases, </a:t>
            </a:r>
            <a:r>
              <a:rPr lang="en-US" dirty="0" smtClean="0"/>
              <a:t>is the third most common gas in the earth’s atmosphere. (Non-Essential)</a:t>
            </a:r>
          </a:p>
          <a:p>
            <a:r>
              <a:rPr lang="en-US" dirty="0" smtClean="0"/>
              <a:t>I called Mr. Smith,</a:t>
            </a:r>
            <a:r>
              <a:rPr lang="en-US" dirty="0" smtClean="0">
                <a:solidFill>
                  <a:srgbClr val="C00000"/>
                </a:solidFill>
              </a:rPr>
              <a:t> who advised me to major in chemistry, </a:t>
            </a:r>
            <a:r>
              <a:rPr lang="en-US" dirty="0" smtClean="0"/>
              <a:t>before I left for college. (Non-Essential)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vs. Non-Essential?</a:t>
            </a:r>
            <a:endParaRPr lang="en-US" dirty="0"/>
          </a:p>
        </p:txBody>
      </p:sp>
      <p:pic>
        <p:nvPicPr>
          <p:cNvPr id="4" name="~PP3360.WAV">
            <a:hlinkClick r:id="" action="ppaction://media"/>
          </p:cNvPr>
          <p:cNvPicPr>
            <a:picLocks noRot="1" noChangeAspect="1"/>
          </p:cNvPicPr>
          <p:nvPr>
            <a:wavAudioFile r:embed="rId2" name="~PP3360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Writing Center</a:t>
            </a:r>
          </a:p>
          <a:p>
            <a:pPr>
              <a:buNone/>
            </a:pPr>
            <a:r>
              <a:rPr lang="en-US" dirty="0" smtClean="0"/>
              <a:t>Prince 209</a:t>
            </a:r>
          </a:p>
          <a:p>
            <a:pPr>
              <a:buNone/>
            </a:pPr>
            <a:r>
              <a:rPr lang="en-US" dirty="0" smtClean="0"/>
              <a:t>(843) 349-2937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~PP1963.WAV">
            <a:hlinkClick r:id="" action="ppaction://media"/>
          </p:cNvPr>
          <p:cNvPicPr>
            <a:picLocks noRot="1" noChangeAspect="1"/>
          </p:cNvPicPr>
          <p:nvPr>
            <a:wavAudioFile r:embed="rId1" name="~PP1963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Rules are difficult to understand.</a:t>
            </a:r>
          </a:p>
          <a:p>
            <a:r>
              <a:rPr lang="en-US" dirty="0" smtClean="0"/>
              <a:t>Always come where there are pauses.</a:t>
            </a:r>
          </a:p>
          <a:p>
            <a:r>
              <a:rPr lang="en-US" dirty="0" smtClean="0"/>
              <a:t>Only come where there are pauses.</a:t>
            </a:r>
          </a:p>
          <a:p>
            <a:r>
              <a:rPr lang="en-US" dirty="0" smtClean="0"/>
              <a:t>Everyone uses them differently.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Commas</a:t>
            </a:r>
            <a:endParaRPr lang="en-US" dirty="0"/>
          </a:p>
        </p:txBody>
      </p:sp>
      <p:pic>
        <p:nvPicPr>
          <p:cNvPr id="6" name="~PP3671.WAV">
            <a:hlinkClick r:id="" action="ppaction://media"/>
          </p:cNvPr>
          <p:cNvPicPr>
            <a:picLocks noRot="1" noChangeAspect="1"/>
          </p:cNvPicPr>
          <p:nvPr>
            <a:wavAudioFile r:embed="rId2" name="~PP3671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smtClean="0"/>
              <a:t>Most comma usage is covered by three simple rules.</a:t>
            </a:r>
          </a:p>
          <a:p>
            <a:r>
              <a:rPr lang="en-US" dirty="0" smtClean="0"/>
              <a:t>Listening for pauses is not a great way to know where the commas should go.</a:t>
            </a:r>
          </a:p>
          <a:p>
            <a:r>
              <a:rPr lang="en-US" dirty="0" smtClean="0"/>
              <a:t>Good writers are very consistent in their comma usage habits.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About Commas</a:t>
            </a:r>
            <a:endParaRPr lang="en-US" dirty="0"/>
          </a:p>
        </p:txBody>
      </p:sp>
      <p:pic>
        <p:nvPicPr>
          <p:cNvPr id="6" name="~PP3385.WAV">
            <a:hlinkClick r:id="" action="ppaction://media"/>
          </p:cNvPr>
          <p:cNvPicPr>
            <a:picLocks noRot="1" noChangeAspect="1"/>
          </p:cNvPicPr>
          <p:nvPr>
            <a:wavAudioFile r:embed="rId2" name="~PP338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Put a comma before the conjunction in a compound sentence.</a:t>
            </a:r>
          </a:p>
          <a:p>
            <a:r>
              <a:rPr lang="en-US" dirty="0" smtClean="0"/>
              <a:t>Compound Sentence: A sentence consisting of two or more independent clauses.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She called me last night</a:t>
            </a:r>
            <a:r>
              <a:rPr lang="en-US" dirty="0" smtClean="0">
                <a:solidFill>
                  <a:srgbClr val="00B050"/>
                </a:solidFill>
              </a:rPr>
              <a:t>, but </a:t>
            </a:r>
            <a:r>
              <a:rPr lang="en-US" dirty="0" smtClean="0"/>
              <a:t>my cell phone battery was dead.</a:t>
            </a:r>
          </a:p>
          <a:p>
            <a:pPr lvl="1"/>
            <a:r>
              <a:rPr lang="en-US" dirty="0" smtClean="0"/>
              <a:t>I’ve never had a real piano teacher</a:t>
            </a:r>
            <a:r>
              <a:rPr lang="en-US" dirty="0" smtClean="0">
                <a:solidFill>
                  <a:srgbClr val="00B050"/>
                </a:solidFill>
              </a:rPr>
              <a:t>, so </a:t>
            </a:r>
            <a:r>
              <a:rPr lang="en-US" dirty="0" smtClean="0"/>
              <a:t>I don’t have good music reading skills.</a:t>
            </a:r>
          </a:p>
          <a:p>
            <a:pPr lvl="1"/>
            <a:r>
              <a:rPr lang="en-US" dirty="0" smtClean="0"/>
              <a:t>The team fired the hired coach</a:t>
            </a:r>
            <a:r>
              <a:rPr lang="en-US" dirty="0" smtClean="0">
                <a:solidFill>
                  <a:srgbClr val="00B050"/>
                </a:solidFill>
              </a:rPr>
              <a:t>, and </a:t>
            </a:r>
            <a:r>
              <a:rPr lang="en-US" dirty="0" smtClean="0"/>
              <a:t>they won the championship the following year.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1—Compound Rule</a:t>
            </a:r>
            <a:endParaRPr lang="en-US" dirty="0"/>
          </a:p>
        </p:txBody>
      </p:sp>
      <p:pic>
        <p:nvPicPr>
          <p:cNvPr id="5" name="~PP1602.WAV">
            <a:hlinkClick r:id="" action="ppaction://media"/>
          </p:cNvPr>
          <p:cNvPicPr>
            <a:picLocks noRot="1" noChangeAspect="1"/>
          </p:cNvPicPr>
          <p:nvPr>
            <a:wavAudioFile r:embed="rId2" name="~PP160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Clause=A group of words with a subject and a verb.</a:t>
            </a:r>
          </a:p>
          <a:p>
            <a:r>
              <a:rPr lang="en-US" dirty="0" smtClean="0"/>
              <a:t>Independent Clause=A single clause that could stand alone as a sentence.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 </a:t>
            </a:r>
            <a:r>
              <a:rPr lang="en-US" dirty="0" smtClean="0">
                <a:solidFill>
                  <a:srgbClr val="0070C0"/>
                </a:solidFill>
              </a:rPr>
              <a:t>need</a:t>
            </a:r>
            <a:r>
              <a:rPr lang="en-US" dirty="0" smtClean="0"/>
              <a:t> to buy a shirt.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store </a:t>
            </a:r>
            <a:r>
              <a:rPr lang="en-US" dirty="0" smtClean="0">
                <a:solidFill>
                  <a:srgbClr val="0070C0"/>
                </a:solidFill>
              </a:rPr>
              <a:t>will be </a:t>
            </a:r>
            <a:r>
              <a:rPr lang="en-US" dirty="0" smtClean="0"/>
              <a:t>closed tomorrow.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Clauses</a:t>
            </a:r>
            <a:endParaRPr lang="en-US" dirty="0"/>
          </a:p>
        </p:txBody>
      </p:sp>
      <p:pic>
        <p:nvPicPr>
          <p:cNvPr id="5" name="~PP1507.WAV">
            <a:hlinkClick r:id="" action="ppaction://media"/>
          </p:cNvPr>
          <p:cNvPicPr>
            <a:picLocks noRot="1" noChangeAspect="1"/>
          </p:cNvPicPr>
          <p:nvPr>
            <a:wavAudioFile r:embed="rId2" name="~PP150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3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81328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or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nd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or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But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dirty="0" smtClean="0"/>
              <a:t>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Y</a:t>
            </a:r>
            <a:r>
              <a:rPr lang="en-US" dirty="0" smtClean="0"/>
              <a:t>et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o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FANBOYS CONJUNCTIONS</a:t>
            </a:r>
            <a:endParaRPr lang="en-US" dirty="0"/>
          </a:p>
        </p:txBody>
      </p:sp>
      <p:pic>
        <p:nvPicPr>
          <p:cNvPr id="5" name="~PP2562.WAV">
            <a:hlinkClick r:id="" action="ppaction://media"/>
          </p:cNvPr>
          <p:cNvPicPr>
            <a:picLocks noRot="1" noChangeAspect="1"/>
          </p:cNvPicPr>
          <p:nvPr>
            <a:wavAudioFile r:embed="rId2" name="~PP256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IND. CLAUSE, conjunction IND. CLAUSE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 </a:t>
            </a:r>
            <a:r>
              <a:rPr lang="en-US" dirty="0" smtClean="0">
                <a:solidFill>
                  <a:srgbClr val="0070C0"/>
                </a:solidFill>
              </a:rPr>
              <a:t>need </a:t>
            </a:r>
            <a:r>
              <a:rPr lang="en-US" dirty="0" smtClean="0"/>
              <a:t>to buy a shirt</a:t>
            </a:r>
            <a:r>
              <a:rPr lang="en-US" dirty="0" smtClean="0">
                <a:solidFill>
                  <a:srgbClr val="00B050"/>
                </a:solidFill>
              </a:rPr>
              <a:t>, but </a:t>
            </a:r>
            <a:r>
              <a:rPr lang="en-US" dirty="0" smtClean="0">
                <a:solidFill>
                  <a:srgbClr val="C00000"/>
                </a:solidFill>
              </a:rPr>
              <a:t>the store </a:t>
            </a:r>
            <a:r>
              <a:rPr lang="en-US" dirty="0" smtClean="0">
                <a:solidFill>
                  <a:srgbClr val="0070C0"/>
                </a:solidFill>
              </a:rPr>
              <a:t>will be </a:t>
            </a:r>
            <a:r>
              <a:rPr lang="en-US" dirty="0" smtClean="0"/>
              <a:t>closed tomorrow.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Pattern</a:t>
            </a:r>
            <a:endParaRPr lang="en-US" dirty="0"/>
          </a:p>
        </p:txBody>
      </p:sp>
      <p:pic>
        <p:nvPicPr>
          <p:cNvPr id="5" name="~PP4082.WAV">
            <a:hlinkClick r:id="" action="ppaction://media"/>
          </p:cNvPr>
          <p:cNvPicPr>
            <a:picLocks noRot="1" noChangeAspect="1"/>
          </p:cNvPicPr>
          <p:nvPr>
            <a:wavAudioFile r:embed="rId2" name="~PP408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 comma after an introductory element.</a:t>
            </a:r>
          </a:p>
          <a:p>
            <a:r>
              <a:rPr lang="en-US" dirty="0" smtClean="0"/>
              <a:t>EXAMPLES: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Whenever I visit New York, </a:t>
            </a:r>
            <a:r>
              <a:rPr lang="en-US" dirty="0" smtClean="0"/>
              <a:t>I like to go to the Museum of Modern Art.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During Janice’s senior year in high school, </a:t>
            </a:r>
            <a:r>
              <a:rPr lang="en-US" dirty="0" smtClean="0"/>
              <a:t>she earned a scholarship to college.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Covered in soot from a hard day’s work, </a:t>
            </a:r>
            <a:r>
              <a:rPr lang="en-US" dirty="0" smtClean="0"/>
              <a:t>the coal workers emerged from the mine.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2—Introductory Rule</a:t>
            </a:r>
            <a:endParaRPr lang="en-US" dirty="0"/>
          </a:p>
        </p:txBody>
      </p:sp>
      <p:pic>
        <p:nvPicPr>
          <p:cNvPr id="4" name="~PP1347.WAV">
            <a:hlinkClick r:id="" action="ppaction://media"/>
          </p:cNvPr>
          <p:cNvPicPr>
            <a:picLocks noRot="1" noChangeAspect="1"/>
          </p:cNvPicPr>
          <p:nvPr>
            <a:wavAudioFile r:embed="rId2" name="~PP134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commas around </a:t>
            </a:r>
            <a:r>
              <a:rPr lang="en-US" smtClean="0"/>
              <a:t>words </a:t>
            </a:r>
            <a:r>
              <a:rPr lang="en-US" smtClean="0"/>
              <a:t>or</a:t>
            </a:r>
            <a:r>
              <a:rPr lang="en-US" smtClean="0"/>
              <a:t> </a:t>
            </a:r>
            <a:r>
              <a:rPr lang="en-US" dirty="0" smtClean="0"/>
              <a:t>phrases that are not essential in the sentence.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Joe</a:t>
            </a:r>
            <a:r>
              <a:rPr lang="en-US" dirty="0" smtClean="0">
                <a:solidFill>
                  <a:srgbClr val="C00000"/>
                </a:solidFill>
              </a:rPr>
              <a:t>, a computer programmer with thirteen years of experience, </a:t>
            </a:r>
            <a:r>
              <a:rPr lang="en-US" dirty="0" smtClean="0"/>
              <a:t>has been out of work for six months.</a:t>
            </a:r>
          </a:p>
          <a:p>
            <a:pPr lvl="1"/>
            <a:r>
              <a:rPr lang="en-US" dirty="0" smtClean="0"/>
              <a:t>Pizza</a:t>
            </a:r>
            <a:r>
              <a:rPr lang="en-US" dirty="0" smtClean="0">
                <a:solidFill>
                  <a:srgbClr val="C00000"/>
                </a:solidFill>
              </a:rPr>
              <a:t>, as everyone knows, </a:t>
            </a:r>
            <a:r>
              <a:rPr lang="en-US" dirty="0" smtClean="0"/>
              <a:t>is a high-calorie food.</a:t>
            </a:r>
          </a:p>
          <a:p>
            <a:pPr lvl="1"/>
            <a:r>
              <a:rPr lang="en-US" dirty="0" smtClean="0"/>
              <a:t>President Obama</a:t>
            </a:r>
            <a:r>
              <a:rPr lang="en-US" dirty="0" smtClean="0">
                <a:solidFill>
                  <a:srgbClr val="C00000"/>
                </a:solidFill>
              </a:rPr>
              <a:t>, who lived in Chicago before being elected to the presidency, </a:t>
            </a:r>
            <a:r>
              <a:rPr lang="en-US" dirty="0" smtClean="0"/>
              <a:t>is a White Sox fan.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3—The Non-Essential Rule</a:t>
            </a:r>
            <a:endParaRPr lang="en-US" dirty="0"/>
          </a:p>
        </p:txBody>
      </p:sp>
      <p:pic>
        <p:nvPicPr>
          <p:cNvPr id="4" name="~PP1592.WAV">
            <a:hlinkClick r:id="" action="ppaction://media"/>
          </p:cNvPr>
          <p:cNvPicPr>
            <a:picLocks noRot="1" noChangeAspect="1"/>
          </p:cNvPicPr>
          <p:nvPr>
            <a:wavAudioFile r:embed="rId2" name="~PP159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7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7|9.9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0.1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1.6|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5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8|5.2|1.3|1.5|1.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|1.7|17.8|4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1|1.8|33.4|1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7.8|25.2|3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451</Words>
  <Application>Microsoft Office PowerPoint</Application>
  <PresentationFormat>On-screen Show (4:3)</PresentationFormat>
  <Paragraphs>64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Concourse</vt:lpstr>
      <vt:lpstr>Using Commas</vt:lpstr>
      <vt:lpstr>Myths About Commas</vt:lpstr>
      <vt:lpstr>Truth About Commas</vt:lpstr>
      <vt:lpstr>Rule 1—Compound Rule</vt:lpstr>
      <vt:lpstr>Independent Clauses</vt:lpstr>
      <vt:lpstr>FANBOYS CONJUNCTIONS</vt:lpstr>
      <vt:lpstr>Compound Pattern</vt:lpstr>
      <vt:lpstr>Rule 2—Introductory Rule</vt:lpstr>
      <vt:lpstr>Rule 3—The Non-Essential Rule</vt:lpstr>
      <vt:lpstr>Essential vs. Non-Essential?</vt:lpstr>
      <vt:lpstr>Questions?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Commas</dc:title>
  <dc:creator>Windows User</dc:creator>
  <cp:lastModifiedBy>Scott Pleasant</cp:lastModifiedBy>
  <cp:revision>9</cp:revision>
  <dcterms:created xsi:type="dcterms:W3CDTF">2013-08-15T18:23:24Z</dcterms:created>
  <dcterms:modified xsi:type="dcterms:W3CDTF">2014-09-17T18:48:18Z</dcterms:modified>
</cp:coreProperties>
</file>